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7" r:id="rId3"/>
  </p:sldIdLst>
  <p:sldSz cx="6858000" cy="9906000" type="A4"/>
  <p:notesSz cx="6662738" cy="9926638"/>
  <p:defaultTextStyle>
    <a:defPPr>
      <a:defRPr lang="es-ES"/>
    </a:defPPr>
    <a:lvl1pPr marL="0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99786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99572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899358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199144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498930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798716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098502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398288" algn="l" defTabSz="5995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313949" y="627123"/>
            <a:ext cx="6230107" cy="4490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541782" y="2629186"/>
            <a:ext cx="5829300" cy="2641600"/>
          </a:xfrm>
        </p:spPr>
        <p:txBody>
          <a:bodyPr lIns="29979" rIns="29979" bIns="29979"/>
          <a:lstStyle>
            <a:lvl1pPr algn="r">
              <a:defRPr sz="3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541782" y="5322824"/>
            <a:ext cx="5829300" cy="1320800"/>
          </a:xfrm>
        </p:spPr>
        <p:txBody>
          <a:bodyPr lIns="119914" tIns="0"/>
          <a:lstStyle>
            <a:lvl1pPr marL="23983" indent="0" algn="r">
              <a:spcBef>
                <a:spcPts val="0"/>
              </a:spcBef>
              <a:buNone/>
              <a:defRPr sz="1300">
                <a:solidFill>
                  <a:schemeClr val="bg2">
                    <a:shade val="25000"/>
                  </a:schemeClr>
                </a:solidFill>
              </a:defRPr>
            </a:lvl1pPr>
            <a:lvl2pPr marL="299786" indent="0" algn="ctr">
              <a:buNone/>
            </a:lvl2pPr>
            <a:lvl3pPr marL="599572" indent="0" algn="ctr">
              <a:buNone/>
            </a:lvl3pPr>
            <a:lvl4pPr marL="899358" indent="0" algn="ctr">
              <a:buNone/>
            </a:lvl4pPr>
            <a:lvl5pPr marL="1199144" indent="0" algn="ctr">
              <a:buNone/>
            </a:lvl5pPr>
            <a:lvl6pPr marL="1498930" indent="0" algn="ctr">
              <a:buNone/>
            </a:lvl6pPr>
            <a:lvl7pPr marL="1798716" indent="0" algn="ctr">
              <a:buNone/>
            </a:lvl7pPr>
            <a:lvl8pPr marL="2098502" indent="0" algn="ctr">
              <a:buNone/>
            </a:lvl8pPr>
            <a:lvl9pPr marL="2398288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7198361"/>
            <a:ext cx="6137910" cy="151892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7190" y="766064"/>
            <a:ext cx="6137910" cy="60492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770475"/>
            <a:ext cx="1485900" cy="75945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00051" y="770472"/>
            <a:ext cx="4457700" cy="75946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7198361"/>
            <a:ext cx="6137910" cy="151892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7190" y="766064"/>
            <a:ext cx="6137910" cy="604926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313949" y="627125"/>
            <a:ext cx="6230107" cy="627080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1258" y="7119112"/>
            <a:ext cx="6137910" cy="977392"/>
          </a:xfrm>
        </p:spPr>
        <p:txBody>
          <a:bodyPr lIns="59957" bIns="0" anchor="b"/>
          <a:lstStyle>
            <a:lvl1pPr algn="l">
              <a:buNone/>
              <a:defRPr sz="24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51258" y="8124255"/>
            <a:ext cx="6137910" cy="607568"/>
          </a:xfrm>
        </p:spPr>
        <p:txBody>
          <a:bodyPr lIns="77944" tIns="0" anchor="t"/>
          <a:lstStyle>
            <a:lvl1pPr marL="0" marR="23983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5765" y="766064"/>
            <a:ext cx="2948940" cy="633984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66521" y="766064"/>
            <a:ext cx="2948940" cy="633984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7198361"/>
            <a:ext cx="6137910" cy="151892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5419" y="836967"/>
            <a:ext cx="2948940" cy="1144234"/>
          </a:xfrm>
        </p:spPr>
        <p:txBody>
          <a:bodyPr lIns="95932" anchor="ctr"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000" b="1"/>
            </a:lvl4pPr>
            <a:lvl5pPr>
              <a:buNone/>
              <a:defRPr sz="10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3489127" y="836967"/>
            <a:ext cx="2948940" cy="1144234"/>
          </a:xfrm>
        </p:spPr>
        <p:txBody>
          <a:bodyPr lIns="89936" anchor="ctr"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000" b="1"/>
            </a:lvl4pPr>
            <a:lvl5pPr>
              <a:buNone/>
              <a:defRPr sz="10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5419" y="2091268"/>
            <a:ext cx="2948940" cy="5041053"/>
          </a:xfrm>
        </p:spPr>
        <p:txBody>
          <a:bodyPr anchor="t"/>
          <a:lstStyle>
            <a:lvl1pPr algn="l">
              <a:defRPr sz="1600"/>
            </a:lvl1pPr>
            <a:lvl2pPr algn="l">
              <a:defRPr sz="1300"/>
            </a:lvl2pPr>
            <a:lvl3pPr algn="l">
              <a:defRPr sz="1200"/>
            </a:lvl3pPr>
            <a:lvl4pPr algn="l">
              <a:defRPr sz="1000"/>
            </a:lvl4pPr>
            <a:lvl5pPr algn="l">
              <a:defRPr sz="1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9127" y="2091268"/>
            <a:ext cx="2948940" cy="5041053"/>
          </a:xfrm>
        </p:spPr>
        <p:txBody>
          <a:bodyPr anchor="t"/>
          <a:lstStyle>
            <a:lvl1pPr algn="l">
              <a:defRPr sz="1600"/>
            </a:lvl1pPr>
            <a:lvl2pPr algn="l">
              <a:defRPr sz="1300"/>
            </a:lvl2pPr>
            <a:lvl3pPr algn="l">
              <a:defRPr sz="1200"/>
            </a:lvl3pPr>
            <a:lvl4pPr algn="l">
              <a:defRPr sz="1000"/>
            </a:lvl4pPr>
            <a:lvl5pPr algn="l">
              <a:defRPr sz="1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54088" y="770467"/>
            <a:ext cx="2228850" cy="1320800"/>
          </a:xfrm>
        </p:spPr>
        <p:txBody>
          <a:bodyPr anchor="b"/>
          <a:lstStyle>
            <a:lvl1pPr algn="l">
              <a:buNone/>
              <a:defRPr sz="14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154135" y="2091271"/>
            <a:ext cx="2228850" cy="6075495"/>
          </a:xfrm>
        </p:spPr>
        <p:txBody>
          <a:bodyPr lIns="59957"/>
          <a:lstStyle>
            <a:lvl1pPr marL="11991" marR="11991" indent="0">
              <a:spcBef>
                <a:spcPts val="0"/>
              </a:spcBef>
              <a:buNone/>
              <a:defRPr sz="900">
                <a:solidFill>
                  <a:schemeClr val="tx1"/>
                </a:solidFill>
              </a:defRPr>
            </a:lvl1pPr>
            <a:lvl2pPr>
              <a:buNone/>
              <a:defRPr sz="800">
                <a:solidFill>
                  <a:schemeClr val="tx1"/>
                </a:solidFill>
              </a:defRPr>
            </a:lvl2pPr>
            <a:lvl3pPr>
              <a:buNone/>
              <a:defRPr sz="700">
                <a:solidFill>
                  <a:schemeClr val="tx1"/>
                </a:solidFill>
              </a:defRPr>
            </a:lvl3pPr>
            <a:lvl4pPr>
              <a:buNone/>
              <a:defRPr sz="600">
                <a:solidFill>
                  <a:schemeClr val="tx1"/>
                </a:solidFill>
              </a:defRPr>
            </a:lvl4pPr>
            <a:lvl5pPr>
              <a:buNone/>
              <a:defRPr sz="6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571032" y="1343542"/>
            <a:ext cx="3469619" cy="6824137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7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300">
                <a:solidFill>
                  <a:schemeClr val="tx1"/>
                </a:solidFill>
              </a:defRPr>
            </a:lvl4pPr>
            <a:lvl5pPr>
              <a:defRPr sz="13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4800600" y="627124"/>
            <a:ext cx="1743454" cy="62738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7239637"/>
            <a:ext cx="6172200" cy="1518920"/>
          </a:xfrm>
        </p:spPr>
        <p:txBody>
          <a:bodyPr anchor="t"/>
          <a:lstStyle>
            <a:lvl1pPr algn="l">
              <a:buNone/>
              <a:defRPr sz="24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70467"/>
            <a:ext cx="1680210" cy="6083249"/>
          </a:xfrm>
        </p:spPr>
        <p:txBody>
          <a:bodyPr lIns="59957"/>
          <a:lstStyle>
            <a:lvl1pPr marL="29979" indent="0" algn="l">
              <a:spcBef>
                <a:spcPts val="0"/>
              </a:spcBef>
              <a:buNone/>
              <a:defRPr sz="900">
                <a:solidFill>
                  <a:srgbClr val="FFFFFF"/>
                </a:solidFill>
              </a:defRPr>
            </a:lvl1pPr>
            <a:lvl2pPr>
              <a:defRPr sz="800">
                <a:solidFill>
                  <a:srgbClr val="FFFFFF"/>
                </a:solidFill>
              </a:defRPr>
            </a:lvl2pPr>
            <a:lvl3pPr>
              <a:defRPr sz="700">
                <a:solidFill>
                  <a:srgbClr val="FFFFFF"/>
                </a:solidFill>
              </a:defRPr>
            </a:lvl3pPr>
            <a:lvl4pPr>
              <a:defRPr sz="600">
                <a:solidFill>
                  <a:srgbClr val="FFFFFF"/>
                </a:solidFill>
              </a:defRPr>
            </a:lvl4pPr>
            <a:lvl5pPr>
              <a:defRPr sz="6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16110" y="629443"/>
            <a:ext cx="4443984" cy="62738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21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28603" y="475491"/>
            <a:ext cx="6399041" cy="895096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313949" y="627123"/>
            <a:ext cx="6230107" cy="792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9957" tIns="29979" rIns="59957" bIns="2997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377190" y="7201408"/>
            <a:ext cx="6137910" cy="1518920"/>
          </a:xfrm>
          <a:prstGeom prst="rect">
            <a:avLst/>
          </a:prstGeom>
        </p:spPr>
        <p:txBody>
          <a:bodyPr vert="horz" lIns="59957" tIns="29979" rIns="59957" bIns="29979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377190" y="766064"/>
            <a:ext cx="6137910" cy="6049264"/>
          </a:xfrm>
          <a:prstGeom prst="rect">
            <a:avLst/>
          </a:prstGeom>
        </p:spPr>
        <p:txBody>
          <a:bodyPr vert="horz" lIns="119914" tIns="59957" rIns="59957" bIns="29979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2832246" y="8828266"/>
            <a:ext cx="1714500" cy="527402"/>
          </a:xfrm>
          <a:prstGeom prst="rect">
            <a:avLst/>
          </a:prstGeom>
        </p:spPr>
        <p:txBody>
          <a:bodyPr vert="horz" lIns="59957" tIns="29979" rIns="59957" bIns="29979" anchor="b"/>
          <a:lstStyle>
            <a:lvl1pPr algn="r" eaLnBrk="1" latinLnBrk="0" hangingPunct="1">
              <a:defRPr kumimoji="0" sz="7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D552F1E-4779-431B-AEB6-D1DAAC8E13A1}" type="datetimeFigureOut">
              <a:rPr lang="es-ES" smtClean="0"/>
              <a:t>10/11/2014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46746" y="8828266"/>
            <a:ext cx="1714500" cy="527402"/>
          </a:xfrm>
          <a:prstGeom prst="rect">
            <a:avLst/>
          </a:prstGeom>
        </p:spPr>
        <p:txBody>
          <a:bodyPr vert="horz" lIns="59957" tIns="29979" rIns="59957" bIns="29979" anchor="b"/>
          <a:lstStyle>
            <a:lvl1pPr algn="l" eaLnBrk="1" latinLnBrk="0" hangingPunct="1">
              <a:defRPr kumimoji="0" sz="7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61246" y="8828266"/>
            <a:ext cx="342900" cy="527402"/>
          </a:xfrm>
          <a:prstGeom prst="rect">
            <a:avLst/>
          </a:prstGeom>
        </p:spPr>
        <p:txBody>
          <a:bodyPr vert="horz" lIns="59957" tIns="29979" rIns="59957" bIns="29979" anchor="b"/>
          <a:lstStyle>
            <a:lvl1pPr algn="r" eaLnBrk="1" latinLnBrk="0" hangingPunct="1">
              <a:defRPr kumimoji="0" sz="7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B703BCC-BFDB-4AA0-A69D-0A28E6BB4B4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24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173876" indent="-173876" algn="l" rtl="0" eaLnBrk="1" latinLnBrk="0" hangingPunct="1">
        <a:spcBef>
          <a:spcPts val="164"/>
        </a:spcBef>
        <a:buClr>
          <a:schemeClr val="accent1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359743" indent="-131906" algn="l" rtl="0" eaLnBrk="1" latinLnBrk="0" hangingPunct="1">
        <a:spcBef>
          <a:spcPts val="164"/>
        </a:spcBef>
        <a:buClr>
          <a:schemeClr val="accent1"/>
        </a:buClr>
        <a:buSzPct val="100000"/>
        <a:buFont typeface="Verdana"/>
        <a:buChar char="◦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5632" indent="-119914" algn="l" rtl="0" eaLnBrk="1" latinLnBrk="0" hangingPunct="1">
        <a:spcBef>
          <a:spcPts val="164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71521" indent="-119914" algn="l" rtl="0" eaLnBrk="1" latinLnBrk="0" hangingPunct="1">
        <a:spcBef>
          <a:spcPts val="151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39401" indent="-119914" algn="l" rtl="0" eaLnBrk="1" latinLnBrk="0" hangingPunct="1">
        <a:spcBef>
          <a:spcPts val="164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77302" indent="-119914" algn="l" rtl="0" eaLnBrk="1" latinLnBrk="0" hangingPunct="1">
        <a:spcBef>
          <a:spcPts val="164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15204" indent="-119914" algn="l" rtl="0" eaLnBrk="1" latinLnBrk="0" hangingPunct="1">
        <a:spcBef>
          <a:spcPts val="167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259101" indent="-119914" algn="l" rtl="0" eaLnBrk="1" latinLnBrk="0" hangingPunct="1">
        <a:spcBef>
          <a:spcPts val="169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08994" indent="-119914" algn="l" rtl="0" eaLnBrk="1" latinLnBrk="0" hangingPunct="1">
        <a:spcBef>
          <a:spcPts val="167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997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5995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8993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1991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4989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7987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0985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3982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hyperlink" Target="mailto:aces@aces-andalucia.org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ces@aces-andalucia.or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936508"/>
              </p:ext>
            </p:extLst>
          </p:nvPr>
        </p:nvGraphicFramePr>
        <p:xfrm>
          <a:off x="2277210" y="632520"/>
          <a:ext cx="234027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r:id="rId3" imgW="0" imgH="0" progId="">
                  <p:embed/>
                </p:oleObj>
              </mc:Choice>
              <mc:Fallback>
                <p:oleObj r:id="rId3" imgW="0" imgH="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210" y="632520"/>
                        <a:ext cx="2340272" cy="86409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7237" y="6252586"/>
            <a:ext cx="4936776" cy="1170130"/>
          </a:xfrm>
        </p:spPr>
        <p:txBody>
          <a:bodyPr>
            <a:noAutofit/>
          </a:bodyPr>
          <a:lstStyle/>
          <a:p>
            <a:r>
              <a:rPr lang="es-ES" sz="1300" dirty="0" smtClean="0"/>
              <a:t>Tercer </a:t>
            </a:r>
            <a:r>
              <a:rPr lang="es-ES" sz="1300" dirty="0"/>
              <a:t>curso perteneciente al itinerario formativo</a:t>
            </a:r>
            <a:br>
              <a:rPr lang="es-ES" sz="1300" dirty="0"/>
            </a:br>
            <a:r>
              <a:rPr lang="es-ES" sz="1300" dirty="0"/>
              <a:t>Desarrollo y Perfeccionamiento de Directivos</a:t>
            </a:r>
          </a:p>
        </p:txBody>
      </p:sp>
      <p:pic>
        <p:nvPicPr>
          <p:cNvPr id="4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120" y="8049344"/>
            <a:ext cx="1605811" cy="744536"/>
          </a:xfrm>
          <a:prstGeom prst="rect">
            <a:avLst/>
          </a:prstGeom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42668" y="7568148"/>
            <a:ext cx="4992588" cy="1794199"/>
          </a:xfrm>
        </p:spPr>
        <p:txBody>
          <a:bodyPr>
            <a:normAutofit fontScale="85000" lnSpcReduction="20000"/>
          </a:bodyPr>
          <a:lstStyle/>
          <a:p>
            <a:pPr algn="l"/>
            <a:endParaRPr lang="es-ES" sz="9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programa de Desarrollo y Perfeccionamiento Directivo se ha diseñado para dotar a los directivos  y directivas,  de herramientas y criterios en todas las dimensiones de la gestión de un colegio para la mejora en la toma de decisiones estratégicas y operativa.</a:t>
            </a:r>
          </a:p>
          <a:p>
            <a:pPr algn="l"/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itinerario formativo  consta de los siguientes cursos:</a:t>
            </a:r>
          </a:p>
          <a:p>
            <a:pPr algn="l"/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Liderazgo Pedagógico para la Innovación </a:t>
            </a: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Educativa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Legislación Cooperativa.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Marketing Educativo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Estratégico de </a:t>
            </a: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comunicación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Desarrollo </a:t>
            </a: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Factor Humano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Entorno Legal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Innovación Educativa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Liderazgo </a:t>
            </a: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Coaching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r>
              <a:rPr lang="es-ES" sz="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Gestión </a:t>
            </a:r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Económica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es-ES" sz="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Aunque todos los cursos forman parte del itinerario formativo, pueden realizarse independientemente.</a:t>
            </a:r>
          </a:p>
          <a:p>
            <a:pPr marL="136403" indent="-112420" algn="l">
              <a:buFont typeface="Arial" panose="020B0604020202020204" pitchFamily="34" charset="0"/>
              <a:buChar char="•"/>
            </a:pPr>
            <a:endParaRPr lang="es-ES" sz="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95018" y="1307643"/>
            <a:ext cx="5904656" cy="1179074"/>
          </a:xfrm>
          <a:prstGeom prst="rect">
            <a:avLst/>
          </a:prstGeom>
        </p:spPr>
        <p:txBody>
          <a:bodyPr vert="horz" lIns="29979" tIns="29979" rIns="29979" bIns="29979" anchor="b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sz="2100" dirty="0"/>
              <a:t/>
            </a:r>
            <a:br>
              <a:rPr lang="es-ES" sz="2100" dirty="0"/>
            </a:br>
            <a:r>
              <a:rPr lang="es-ES" sz="2100" dirty="0"/>
              <a:t/>
            </a:r>
            <a:br>
              <a:rPr lang="es-ES" sz="2100" dirty="0"/>
            </a:br>
            <a:endParaRPr lang="es-ES" sz="2100" dirty="0"/>
          </a:p>
          <a:p>
            <a:endParaRPr lang="es-ES" sz="2100" dirty="0"/>
          </a:p>
          <a:p>
            <a:pPr algn="ctr"/>
            <a:endParaRPr lang="es-ES" sz="2100" dirty="0"/>
          </a:p>
          <a:p>
            <a:pPr algn="ctr"/>
            <a:r>
              <a:rPr lang="es-ES" sz="2100" dirty="0"/>
              <a:t>CURSO  </a:t>
            </a:r>
          </a:p>
          <a:p>
            <a:pPr algn="ctr"/>
            <a:r>
              <a:rPr lang="es-ES" sz="2100" dirty="0" smtClean="0"/>
              <a:t>MARKETING EDUCATIVO</a:t>
            </a:r>
          </a:p>
          <a:p>
            <a:pPr algn="ctr"/>
            <a:r>
              <a:rPr lang="es-ES" sz="1600" dirty="0" smtClean="0"/>
              <a:t>(Cómo utilizarlo para la captación de alumnos/as)</a:t>
            </a:r>
            <a:endParaRPr lang="es-ES" sz="1600" dirty="0"/>
          </a:p>
          <a:p>
            <a:pPr algn="l"/>
            <a:endParaRPr lang="es-ES" sz="900" dirty="0"/>
          </a:p>
        </p:txBody>
      </p:sp>
      <p:sp>
        <p:nvSpPr>
          <p:cNvPr id="6" name="5 CuadroTexto"/>
          <p:cNvSpPr txBox="1"/>
          <p:nvPr/>
        </p:nvSpPr>
        <p:spPr>
          <a:xfrm>
            <a:off x="897585" y="5178750"/>
            <a:ext cx="5217346" cy="614541"/>
          </a:xfrm>
          <a:prstGeom prst="rect">
            <a:avLst/>
          </a:prstGeom>
          <a:noFill/>
        </p:spPr>
        <p:txBody>
          <a:bodyPr wrap="square" lIns="59957" tIns="29979" rIns="59957" bIns="29979" rtlCol="0">
            <a:spAutoFit/>
          </a:bodyPr>
          <a:lstStyle/>
          <a:p>
            <a:r>
              <a:rPr lang="es-ES" sz="1300" b="1" dirty="0">
                <a:solidFill>
                  <a:schemeClr val="accent1">
                    <a:lumMod val="75000"/>
                  </a:schemeClr>
                </a:solidFill>
              </a:rPr>
              <a:t>Lugar: 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Escuela Andaluza de Economía Social (Osuna – Sevilla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endParaRPr lang="es-E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Fecha</a:t>
            </a:r>
            <a:r>
              <a:rPr lang="es-ES" sz="13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29 de Enero de 2.015</a:t>
            </a:r>
            <a:endParaRPr lang="es-ES" sz="1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40748" y="2486717"/>
            <a:ext cx="4506435" cy="2368868"/>
          </a:xfrm>
          <a:prstGeom prst="rect">
            <a:avLst/>
          </a:prstGeom>
          <a:noFill/>
        </p:spPr>
        <p:txBody>
          <a:bodyPr wrap="square" lIns="59957" tIns="29979" rIns="59957" bIns="29979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   CONTENIDOS</a:t>
            </a:r>
          </a:p>
          <a:p>
            <a:endParaRPr lang="es-E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900" b="1" u="sng" dirty="0" smtClean="0">
                <a:solidFill>
                  <a:schemeClr val="accent1">
                    <a:lumMod val="75000"/>
                  </a:schemeClr>
                </a:solidFill>
              </a:rPr>
              <a:t>Mañana: 10:00 a 14:00 horas.</a:t>
            </a:r>
          </a:p>
          <a:p>
            <a:endParaRPr lang="es-ES" sz="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228600">
              <a:buFont typeface="+mj-lt"/>
              <a:buAutoNum type="arabicPeriod"/>
            </a:pPr>
            <a:r>
              <a:rPr lang="es-ES" sz="900" b="1" dirty="0" smtClean="0">
                <a:solidFill>
                  <a:schemeClr val="accent1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Marketing y comunicación en el sector educativo.</a:t>
            </a:r>
          </a:p>
          <a:p>
            <a:pPr marL="342900" indent="-228600">
              <a:buFont typeface="+mj-lt"/>
              <a:buAutoNum type="arabicPeriod"/>
            </a:pPr>
            <a:r>
              <a:rPr lang="es-ES" sz="900" b="1" dirty="0" smtClean="0">
                <a:solidFill>
                  <a:schemeClr val="accent1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La diferenciación: punto de partida para transmitir nuestro mensaje.</a:t>
            </a:r>
          </a:p>
          <a:p>
            <a:pPr marL="342900" indent="-228600">
              <a:buFont typeface="+mj-lt"/>
              <a:buAutoNum type="arabicPeriod"/>
            </a:pPr>
            <a:r>
              <a:rPr lang="es-ES" sz="900" b="1" dirty="0" smtClean="0">
                <a:solidFill>
                  <a:schemeClr val="accent1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Público Objetivo y cómo atraer su atención.</a:t>
            </a:r>
          </a:p>
          <a:p>
            <a:pPr marL="342900" indent="-228600">
              <a:buFont typeface="+mj-lt"/>
              <a:buAutoNum type="arabicPeriod"/>
            </a:pPr>
            <a:r>
              <a:rPr lang="es-ES" sz="900" b="1" dirty="0" smtClean="0">
                <a:solidFill>
                  <a:schemeClr val="accent1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Internet como herramienta de captación: Página web, foros, redes sociales y Google </a:t>
            </a:r>
            <a:r>
              <a:rPr lang="es-ES" sz="900" b="1" dirty="0" err="1" smtClean="0">
                <a:solidFill>
                  <a:schemeClr val="accent1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Adwords</a:t>
            </a:r>
            <a:r>
              <a:rPr lang="es-ES" sz="900" b="1" dirty="0" smtClean="0">
                <a:solidFill>
                  <a:schemeClr val="accent1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s-ES" sz="900" b="1" dirty="0" smtClean="0">
              <a:solidFill>
                <a:schemeClr val="accent1">
                  <a:lumMod val="75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228600">
              <a:buFont typeface="+mj-lt"/>
              <a:buAutoNum type="arabicPeriod"/>
            </a:pPr>
            <a:endParaRPr lang="es-ES" sz="900" b="1" dirty="0">
              <a:solidFill>
                <a:schemeClr val="accent1">
                  <a:lumMod val="75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"/>
            <a:r>
              <a:rPr lang="es-ES" sz="900" b="1" u="sng" dirty="0" smtClean="0">
                <a:solidFill>
                  <a:schemeClr val="accent1">
                    <a:lumMod val="75000"/>
                  </a:schemeClr>
                </a:solidFill>
              </a:rPr>
              <a:t>Tarde: de 15:00 a 17:00 horas.</a:t>
            </a:r>
          </a:p>
          <a:p>
            <a:pPr marL="114300"/>
            <a:endParaRPr lang="es-ES" sz="9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228600">
              <a:buAutoNum type="arabicPeriod"/>
            </a:pPr>
            <a:r>
              <a:rPr lang="es-ES" sz="900" b="1" dirty="0" smtClean="0">
                <a:solidFill>
                  <a:schemeClr val="accent1">
                    <a:lumMod val="75000"/>
                  </a:schemeClr>
                </a:solidFill>
              </a:rPr>
              <a:t>Práctica Comercial</a:t>
            </a:r>
          </a:p>
          <a:p>
            <a:pPr marL="342900" indent="-228600">
              <a:buAutoNum type="arabicPeriod"/>
            </a:pPr>
            <a:r>
              <a:rPr lang="es-ES" sz="900" b="1" dirty="0" smtClean="0">
                <a:solidFill>
                  <a:schemeClr val="accent1">
                    <a:lumMod val="75000"/>
                  </a:schemeClr>
                </a:solidFill>
              </a:rPr>
              <a:t>Plan “Express” de captación de nuevas matrículas</a:t>
            </a:r>
            <a:endParaRPr lang="es-ES" sz="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14300"/>
            <a:endParaRPr lang="es-ES" sz="9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83919" y="5673080"/>
            <a:ext cx="5326854" cy="968484"/>
          </a:xfrm>
          <a:prstGeom prst="rect">
            <a:avLst/>
          </a:prstGeom>
          <a:noFill/>
        </p:spPr>
        <p:txBody>
          <a:bodyPr wrap="square" lIns="59957" tIns="29979" rIns="59957" bIns="29979" rtlCol="0">
            <a:spAutoFit/>
          </a:bodyPr>
          <a:lstStyle/>
          <a:p>
            <a:endParaRPr lang="es-ES" sz="1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Plazo </a:t>
            </a:r>
            <a:r>
              <a:rPr lang="es-ES" sz="1300" b="1" dirty="0">
                <a:solidFill>
                  <a:schemeClr val="accent1">
                    <a:lumMod val="75000"/>
                  </a:schemeClr>
                </a:solidFill>
              </a:rPr>
              <a:t>de inscripción: 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Hasta el 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20 de Enero de 2015.</a:t>
            </a:r>
            <a:endParaRPr lang="es-ES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E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Nº </a:t>
            </a:r>
            <a:r>
              <a:rPr lang="es-ES" sz="1300" b="1" dirty="0">
                <a:solidFill>
                  <a:schemeClr val="accent1">
                    <a:lumMod val="75000"/>
                  </a:schemeClr>
                </a:solidFill>
              </a:rPr>
              <a:t>de inscripciones</a:t>
            </a:r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s-ES" sz="1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se tendrá en cuenta el orden de recepción de solicitudes en el correo       </a:t>
            </a:r>
            <a:r>
              <a:rPr lang="es-ES" sz="1000" b="1" u="sng" dirty="0">
                <a:solidFill>
                  <a:schemeClr val="accent1">
                    <a:lumMod val="75000"/>
                  </a:schemeClr>
                </a:solidFill>
                <a:hlinkClick r:id="rId6"/>
              </a:rPr>
              <a:t>aces@aces-andalucia.org</a:t>
            </a:r>
            <a:r>
              <a:rPr lang="es-ES" sz="1000" b="1" dirty="0">
                <a:solidFill>
                  <a:schemeClr val="accent1">
                    <a:lumMod val="75000"/>
                  </a:schemeClr>
                </a:solidFill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86765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1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3390373"/>
              </p:ext>
            </p:extLst>
          </p:nvPr>
        </p:nvGraphicFramePr>
        <p:xfrm>
          <a:off x="366514" y="2000672"/>
          <a:ext cx="6137277" cy="5485304"/>
        </p:xfrm>
        <a:graphic>
          <a:graphicData uri="http://schemas.openxmlformats.org/drawingml/2006/table">
            <a:tbl>
              <a:tblPr/>
              <a:tblGrid>
                <a:gridCol w="1694334"/>
                <a:gridCol w="766024"/>
                <a:gridCol w="399468"/>
                <a:gridCol w="1210772"/>
                <a:gridCol w="864096"/>
                <a:gridCol w="1202583"/>
              </a:tblGrid>
              <a:tr h="27816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Times New Roman"/>
                          <a:ea typeface="Times New Roman"/>
                        </a:rPr>
                        <a:t>Inscripción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Times New Roman"/>
                        </a:rPr>
                        <a:t>NOMBRE Y APELLIDOS 1: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CARGO: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E-MAIL: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DNI 1: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  <a:tab pos="449580" algn="l"/>
                        </a:tabLs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NOMBRE Y APELLIDOS 2: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CARGO: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E-MAIL: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DNI 2: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97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Times New Roman"/>
                          <a:ea typeface="Times New Roman"/>
                        </a:rPr>
                        <a:t>Datos del centro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80730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Times New Roman"/>
                        </a:rPr>
                        <a:t>CENTRO: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DIRECCIÓN: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CP: 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LOCALIDAD: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PROVINCIA: 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SECTOR: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TELÉFONO: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FAX:</a:t>
                      </a:r>
                    </a:p>
                  </a:txBody>
                  <a:tcPr marL="43927" marR="43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0608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Times New Roman"/>
                        </a:rPr>
                        <a:t>E-MAIL: </a:t>
                      </a: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4097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  <a:latin typeface="Times New Roman"/>
                          <a:ea typeface="Times New Roman"/>
                        </a:rPr>
                        <a:t>RESERVA Y MODALIDAD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04040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Condiciones económicas: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_tradnl" sz="10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_tradnl" sz="10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Precio </a:t>
                      </a:r>
                      <a:r>
                        <a:rPr lang="es-ES_tradnl" sz="1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x persona inscrita: </a:t>
                      </a:r>
                      <a:r>
                        <a:rPr lang="es-ES_tradnl" sz="10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160 </a:t>
                      </a:r>
                      <a:r>
                        <a:rPr lang="es-ES_tradnl" sz="10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euros</a:t>
                      </a:r>
                      <a:r>
                        <a:rPr lang="es-ES_tradnl" sz="1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Este precio incluye además de la docencia, materiales y almuerzos del día del curso.</a:t>
                      </a:r>
                      <a:r>
                        <a:rPr lang="es-ES_tradnl" sz="1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Seleccione la forma de forma de Pago: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</a:rPr>
                        <a:t/>
                      </a:r>
                      <a:br>
                        <a:rPr lang="es-ES" sz="1000" dirty="0">
                          <a:effectLst/>
                          <a:latin typeface="Times New Roman"/>
                        </a:rPr>
                      </a:br>
                      <a:r>
                        <a:rPr lang="es-ES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Efectivo</a:t>
                      </a: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685800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Bonificado, mediante los créditos de formación del centro 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927" marR="43927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66" name="Picture 18" descr="Quali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6" y="5889104"/>
            <a:ext cx="1047750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96888" y="546285"/>
            <a:ext cx="233269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endParaRPr kumimoji="0" lang="es-ES_tradnl" altLang="es-E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endParaRPr lang="es-ES_tradnl" altLang="es-ES" sz="1300" b="1" dirty="0"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r>
              <a:rPr kumimoji="0" lang="es-ES_tradnl" altLang="es-E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BOLETÍN DE INSCRIPCIÓN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00338" algn="ctr"/>
                <a:tab pos="5400675" algn="r"/>
              </a:tabLst>
            </a:pPr>
            <a:r>
              <a:rPr lang="es-ES_tradnl" altLang="es-ES" sz="1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MARKETING EDUCATIVO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763105" y="7761312"/>
            <a:ext cx="475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 smtClean="0">
                <a:latin typeface="Arial" pitchFamily="34" charset="0"/>
                <a:cs typeface="Arial" pitchFamily="34" charset="0"/>
              </a:rPr>
              <a:t>Enviar inscripción a : </a:t>
            </a:r>
            <a:r>
              <a:rPr lang="es-ES" altLang="es-ES" b="1" dirty="0" smtClean="0">
                <a:latin typeface="Arial" pitchFamily="34" charset="0"/>
                <a:cs typeface="Arial" pitchFamily="34" charset="0"/>
                <a:hlinkClick r:id="rId3"/>
              </a:rPr>
              <a:t>aces@aces-andalucia.org</a:t>
            </a:r>
            <a:endParaRPr lang="es-ES" altLang="es-ES" b="1" dirty="0" smtClean="0">
              <a:latin typeface="Arial" pitchFamily="34" charset="0"/>
              <a:cs typeface="Arial" pitchFamily="34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 smtClean="0">
                <a:latin typeface="Arial" pitchFamily="34" charset="0"/>
                <a:cs typeface="Arial" pitchFamily="34" charset="0"/>
              </a:rPr>
              <a:t>Teléfono: 952028712 –  Antonio Biedma</a:t>
            </a:r>
            <a:endParaRPr lang="es-ES" altLang="es-ES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0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980" y="812007"/>
            <a:ext cx="1605811" cy="744536"/>
          </a:xfrm>
          <a:prstGeom prst="rect">
            <a:avLst/>
          </a:prstGeom>
        </p:spPr>
      </p:pic>
      <p:sp>
        <p:nvSpPr>
          <p:cNvPr id="23" name="22 Rectángulo"/>
          <p:cNvSpPr/>
          <p:nvPr/>
        </p:nvSpPr>
        <p:spPr>
          <a:xfrm>
            <a:off x="525899" y="6540326"/>
            <a:ext cx="21602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"/>
          <p:cNvSpPr/>
          <p:nvPr/>
        </p:nvSpPr>
        <p:spPr>
          <a:xfrm>
            <a:off x="525899" y="6936036"/>
            <a:ext cx="21602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Rectángulo"/>
          <p:cNvSpPr/>
          <p:nvPr/>
        </p:nvSpPr>
        <p:spPr>
          <a:xfrm>
            <a:off x="731107" y="8125727"/>
            <a:ext cx="4752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lang="es-ES" altLang="es-ES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1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251</TotalTime>
  <Words>288</Words>
  <Application>Microsoft Office PowerPoint</Application>
  <PresentationFormat>A4 (210 x 297 mm)</PresentationFormat>
  <Paragraphs>93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0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Aspecto</vt:lpstr>
      <vt:lpstr>Tercer curso perteneciente al itinerario formativo Desarrollo y Perfeccionamiento de Directivos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ITINERARIO FORMATIVO: Desarrollo y Perfeccionamiento de Directivos</dc:title>
  <dc:creator>Antonio Biedma</dc:creator>
  <cp:lastModifiedBy>Antonio Biedma</cp:lastModifiedBy>
  <cp:revision>24</cp:revision>
  <cp:lastPrinted>2014-09-24T07:47:51Z</cp:lastPrinted>
  <dcterms:created xsi:type="dcterms:W3CDTF">2014-06-16T11:51:30Z</dcterms:created>
  <dcterms:modified xsi:type="dcterms:W3CDTF">2014-11-10T10:52:58Z</dcterms:modified>
</cp:coreProperties>
</file>